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9" r:id="rId9"/>
    <p:sldId id="265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2" autoAdjust="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0778"/>
          </a:xfrm>
        </p:spPr>
        <p:txBody>
          <a:bodyPr/>
          <a:lstStyle>
            <a:lvl1pPr algn="l">
              <a:defRPr sz="3600">
                <a:latin typeface="Copperplate Gothic Bold"/>
                <a:cs typeface="Copperplate Gothic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D48070-6A81-47D0-9810-1540B9FEFF61}" type="datetime1">
              <a:rPr lang="en-US" smtClean="0"/>
              <a:pPr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zamorareunion2013@gmail.com" TargetMode="External"/><Relationship Id="rId3" Type="http://schemas.openxmlformats.org/officeDocument/2006/relationships/hyperlink" Target="http://zamorareunion2013.weebly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8582" y="1410823"/>
            <a:ext cx="5197335" cy="2451523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latin typeface="Copperplate Gothic Bold"/>
                <a:cs typeface="Copperplate Gothic Bold"/>
              </a:rPr>
              <a:t>ZAMORA</a:t>
            </a:r>
            <a:r>
              <a:rPr lang="en-US" sz="4400" dirty="0" smtClean="0">
                <a:latin typeface="Copperplate Gothic Bold"/>
                <a:cs typeface="Copperplate Gothic Bold"/>
              </a:rPr>
              <a:t> </a:t>
            </a:r>
            <a:br>
              <a:rPr lang="en-US" sz="4400" dirty="0" smtClean="0">
                <a:latin typeface="Copperplate Gothic Bold"/>
                <a:cs typeface="Copperplate Gothic Bold"/>
              </a:rPr>
            </a:br>
            <a:r>
              <a:rPr lang="en-US" sz="4000" dirty="0" smtClean="0">
                <a:latin typeface="Copperplate Gothic Bold"/>
                <a:cs typeface="Copperplate Gothic Bold"/>
              </a:rPr>
              <a:t>Family Reunion </a:t>
            </a:r>
            <a:r>
              <a:rPr lang="en-US" sz="4400" dirty="0" smtClean="0">
                <a:latin typeface="Copperplate Gothic Bold"/>
                <a:cs typeface="Copperplate Gothic Bold"/>
              </a:rPr>
              <a:t>12.29.13</a:t>
            </a:r>
            <a:endParaRPr lang="en-US" sz="4400" dirty="0">
              <a:latin typeface="Copperplate Gothic Bold"/>
              <a:cs typeface="Copperplate Gothic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8582" y="4031729"/>
            <a:ext cx="5197336" cy="10849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Event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25,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rest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2" y="1410823"/>
            <a:ext cx="3160361" cy="408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6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Organize Sub-Committees </a:t>
            </a:r>
          </a:p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Ocular inspection/visit of </a:t>
            </a:r>
            <a:r>
              <a:rPr lang="en-US" b="0" dirty="0" err="1" smtClean="0">
                <a:solidFill>
                  <a:srgbClr val="000000"/>
                </a:solidFill>
              </a:rPr>
              <a:t>Megatent</a:t>
            </a:r>
            <a:endParaRPr lang="en-US" b="0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Convene </a:t>
            </a:r>
            <a:r>
              <a:rPr lang="en-US" b="0" dirty="0" smtClean="0">
                <a:solidFill>
                  <a:srgbClr val="000000"/>
                </a:solidFill>
              </a:rPr>
              <a:t>Core Group and Sub-Committee Heads</a:t>
            </a:r>
          </a:p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Complete Family Tree</a:t>
            </a:r>
          </a:p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Complete list of family representatives </a:t>
            </a:r>
          </a:p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Secure proposals from suppliers</a:t>
            </a:r>
          </a:p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Draft Detailed Program </a:t>
            </a:r>
          </a:p>
          <a:p>
            <a:pPr>
              <a:lnSpc>
                <a:spcPct val="130000"/>
              </a:lnSpc>
            </a:pPr>
            <a:r>
              <a:rPr lang="en-US" b="0" dirty="0" smtClean="0">
                <a:solidFill>
                  <a:srgbClr val="000000"/>
                </a:solidFill>
              </a:rPr>
              <a:t>Send out “Save the Date” Invitations</a:t>
            </a:r>
          </a:p>
          <a:p>
            <a:pPr lvl="1"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3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Suggestions?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Email Address: </a:t>
            </a:r>
            <a:r>
              <a:rPr lang="en-US" b="0" u="sng" dirty="0" smtClean="0">
                <a:hlinkClick r:id="rId2"/>
              </a:rPr>
              <a:t>zamorareunion2013</a:t>
            </a:r>
            <a:r>
              <a:rPr lang="en-US" b="0" u="sng" dirty="0">
                <a:hlinkClick r:id="rId2"/>
              </a:rPr>
              <a:t>@</a:t>
            </a:r>
            <a:r>
              <a:rPr lang="en-US" b="0" u="sng" dirty="0" smtClean="0">
                <a:hlinkClick r:id="rId2"/>
              </a:rPr>
              <a:t>gmail.com</a:t>
            </a:r>
            <a:endParaRPr lang="en-US" b="0" u="sng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Website: </a:t>
            </a:r>
            <a:r>
              <a:rPr lang="en-US" b="0" dirty="0" smtClean="0">
                <a:hlinkClick r:id="rId3"/>
              </a:rPr>
              <a:t>http://zamorareunion2013.weebly.com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9074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Megatent-exteri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8688"/>
          <a:stretch>
            <a:fillRect/>
          </a:stretch>
        </p:blipFill>
        <p:spPr>
          <a:xfrm>
            <a:off x="6406557" y="1287656"/>
            <a:ext cx="2520000" cy="15259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Venue</a:t>
            </a:r>
            <a:endParaRPr lang="en-US" dirty="0"/>
          </a:p>
        </p:txBody>
      </p:sp>
      <p:pic>
        <p:nvPicPr>
          <p:cNvPr id="3" name="Picture 2" descr="Megatent Broch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6" b="53821"/>
          <a:stretch/>
        </p:blipFill>
        <p:spPr>
          <a:xfrm>
            <a:off x="137704" y="1205863"/>
            <a:ext cx="6035042" cy="1009767"/>
          </a:xfrm>
          <a:prstGeom prst="rect">
            <a:avLst/>
          </a:prstGeom>
        </p:spPr>
      </p:pic>
      <p:pic>
        <p:nvPicPr>
          <p:cNvPr id="8" name="Picture 7" descr="Megatent Broch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8" b="79913"/>
          <a:stretch/>
        </p:blipFill>
        <p:spPr>
          <a:xfrm>
            <a:off x="6436089" y="2813559"/>
            <a:ext cx="2520000" cy="1925845"/>
          </a:xfrm>
          <a:prstGeom prst="rect">
            <a:avLst/>
          </a:prstGeom>
        </p:spPr>
      </p:pic>
      <p:pic>
        <p:nvPicPr>
          <p:cNvPr id="9" name="Picture 8" descr="Megatent Broch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2" r="32856" b="69437"/>
          <a:stretch/>
        </p:blipFill>
        <p:spPr>
          <a:xfrm>
            <a:off x="4467909" y="80504"/>
            <a:ext cx="3936359" cy="1148823"/>
          </a:xfrm>
          <a:prstGeom prst="rect">
            <a:avLst/>
          </a:prstGeom>
        </p:spPr>
      </p:pic>
      <p:pic>
        <p:nvPicPr>
          <p:cNvPr id="10" name="Picture 9" descr="Megatent Broch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84" b="5410"/>
          <a:stretch/>
        </p:blipFill>
        <p:spPr>
          <a:xfrm>
            <a:off x="137704" y="5244303"/>
            <a:ext cx="5753013" cy="1446117"/>
          </a:xfrm>
          <a:prstGeom prst="rect">
            <a:avLst/>
          </a:prstGeom>
        </p:spPr>
      </p:pic>
      <p:pic>
        <p:nvPicPr>
          <p:cNvPr id="11" name="Picture 10" descr="Megatent Broch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7" b="18613"/>
          <a:stretch/>
        </p:blipFill>
        <p:spPr>
          <a:xfrm>
            <a:off x="137704" y="2215630"/>
            <a:ext cx="5978161" cy="3028673"/>
          </a:xfrm>
          <a:prstGeom prst="rect">
            <a:avLst/>
          </a:prstGeom>
        </p:spPr>
      </p:pic>
      <p:pic>
        <p:nvPicPr>
          <p:cNvPr id="12" name="Picture 11" descr="Megatent Broch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353" b="79913"/>
          <a:stretch/>
        </p:blipFill>
        <p:spPr>
          <a:xfrm>
            <a:off x="6391791" y="4739404"/>
            <a:ext cx="2520000" cy="1951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330" y="733155"/>
            <a:ext cx="277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of Buddy Zamora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7629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Reunion Overview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31393"/>
              </p:ext>
            </p:extLst>
          </p:nvPr>
        </p:nvGraphicFramePr>
        <p:xfrm>
          <a:off x="322827" y="1352694"/>
          <a:ext cx="8595987" cy="41847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47404"/>
                <a:gridCol w="3397798"/>
                <a:gridCol w="3150785"/>
              </a:tblGrid>
              <a:tr h="64101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Date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December 29, 2013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(Sunday)</a:t>
                      </a:r>
                      <a:endParaRPr lang="en-US" sz="240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821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10:00AM-11:00AM 11:00AM-2:00PM 2:00PM onwards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Registration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Program Proper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Optional Activities</a:t>
                      </a:r>
                    </a:p>
                  </a:txBody>
                  <a:tcPr/>
                </a:tc>
              </a:tr>
              <a:tr h="635034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Venue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Megatent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along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C5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Libis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3313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Attendees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Direct descendants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of Mauricio &amp;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Gervasia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Zamora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Attire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Official shirt, color coded per branch</a:t>
                      </a:r>
                      <a:endParaRPr lang="en-US" sz="2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21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Reunion Program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65158"/>
              </p:ext>
            </p:extLst>
          </p:nvPr>
        </p:nvGraphicFramePr>
        <p:xfrm>
          <a:off x="339624" y="860778"/>
          <a:ext cx="8490593" cy="578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768"/>
                <a:gridCol w="62018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Time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Activity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6:00PM-6:00AM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Set-Up</a:t>
                      </a:r>
                      <a:r>
                        <a:rPr lang="en-US" sz="1600" dirty="0" smtClean="0">
                          <a:latin typeface="+mj-lt"/>
                        </a:rPr>
                        <a:t>: Technical,</a:t>
                      </a:r>
                      <a:r>
                        <a:rPr lang="en-US" sz="1600" baseline="0" dirty="0" smtClean="0">
                          <a:latin typeface="+mj-lt"/>
                        </a:rPr>
                        <a:t> stage and caterer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6:00AM</a:t>
                      </a:r>
                      <a:r>
                        <a:rPr lang="en-US" sz="1600" baseline="0" dirty="0" smtClean="0">
                          <a:latin typeface="+mj-lt"/>
                        </a:rPr>
                        <a:t>-10:00AM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Set-Up</a:t>
                      </a:r>
                      <a:r>
                        <a:rPr lang="en-US" sz="1600" dirty="0" smtClean="0">
                          <a:latin typeface="+mj-lt"/>
                        </a:rPr>
                        <a:t>: Exhibit, Bazaar, Kiddie Area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10:00AM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Gates</a:t>
                      </a:r>
                      <a:r>
                        <a:rPr lang="en-US" sz="1600" b="1" baseline="0" dirty="0" smtClean="0">
                          <a:latin typeface="+mj-lt"/>
                        </a:rPr>
                        <a:t> Open</a:t>
                      </a:r>
                      <a:endParaRPr lang="en-US" sz="16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10:00AM-11:00AM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Registration</a:t>
                      </a:r>
                    </a:p>
                    <a:p>
                      <a:r>
                        <a:rPr lang="en-US" sz="1600" b="1" dirty="0" smtClean="0">
                          <a:latin typeface="+mj-lt"/>
                        </a:rPr>
                        <a:t>Bazaar,</a:t>
                      </a:r>
                      <a:r>
                        <a:rPr lang="en-US" sz="1600" b="1" baseline="0" dirty="0" smtClean="0">
                          <a:latin typeface="+mj-lt"/>
                        </a:rPr>
                        <a:t> Exhibit and Kiddie Area Open</a:t>
                      </a:r>
                      <a:endParaRPr lang="en-US" sz="1600" b="1" dirty="0" smtClean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11:00AM-12:00NN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Family Mass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12:00NN-2:00PM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Program Proper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Lunch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Messages from selected family</a:t>
                      </a:r>
                      <a:r>
                        <a:rPr lang="en-US" sz="1600" baseline="0" dirty="0" smtClean="0">
                          <a:latin typeface="+mj-lt"/>
                        </a:rPr>
                        <a:t> members</a:t>
                      </a:r>
                      <a:endParaRPr lang="en-US" sz="1600" dirty="0" smtClean="0">
                        <a:latin typeface="+mj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Video</a:t>
                      </a:r>
                      <a:r>
                        <a:rPr lang="en-US" sz="1600" baseline="0" dirty="0" smtClean="0">
                          <a:latin typeface="+mj-lt"/>
                        </a:rPr>
                        <a:t> Presentation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+mj-lt"/>
                        </a:rPr>
                        <a:t>Simple Games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latin typeface="+mj-lt"/>
                        </a:rPr>
                        <a:t>Light Entertainment (professional)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Group Photo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Family legacy activity (TBD)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2:00PM-6:00PM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Optional Activities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Bazaar and Exhibit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Family Bingo (?)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More Games (?)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latin typeface="+mj-lt"/>
                        </a:rPr>
                        <a:t>Mini-Reunions per branch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25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Program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Souvenir Program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 be distributed to all attendees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Raffle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To promote family businesses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Family </a:t>
            </a:r>
            <a:r>
              <a:rPr lang="en-US" dirty="0" smtClean="0">
                <a:solidFill>
                  <a:srgbClr val="000000"/>
                </a:solidFill>
              </a:rPr>
              <a:t>Heritage Exhibit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Each branch to be given a designated area to display memorabilia, pictures and the like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Zamora Family Bazaar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Area for sponsors to promote their products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Family members can promote their businesses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 additional food options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Kiddie Activity Area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play area with age-appropriate activities to keep younger family members entertained during the reunion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Photobooth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6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Registration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Pre-registration will be required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Nominal fee (approx. P350) will be collected to defray cost of t-shirt and to ensure commitment to attend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Deadline for registration will be announced and will be the basis for venue set-up, lunch,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Tickets and official t-shirts will be distributed to each branch representative prior to the reunion </a:t>
            </a:r>
          </a:p>
          <a:p>
            <a:r>
              <a:rPr lang="en-US" dirty="0">
                <a:solidFill>
                  <a:srgbClr val="000000"/>
                </a:solidFill>
              </a:rPr>
              <a:t>Safety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Medical - paramedic team and ambulance will be available during the event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Parking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Ample parking space is available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Security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Security augmentation will be provided in all strategic areas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Name badges will be given to all attendees (family, household staff-</a:t>
            </a:r>
            <a:r>
              <a:rPr lang="en-US" dirty="0" err="1" smtClean="0">
                <a:solidFill>
                  <a:srgbClr val="000000"/>
                </a:solidFill>
              </a:rPr>
              <a:t>yayas</a:t>
            </a:r>
            <a:r>
              <a:rPr lang="en-US" dirty="0" smtClean="0">
                <a:solidFill>
                  <a:srgbClr val="000000"/>
                </a:solidFill>
              </a:rPr>
              <a:t>/drivers, crew/suppliers) 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2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240"/>
            <a:ext cx="8229600" cy="5853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Nominal registration fee </a:t>
            </a:r>
            <a:r>
              <a:rPr lang="en-US" b="0" dirty="0" smtClean="0">
                <a:solidFill>
                  <a:srgbClr val="000000"/>
                </a:solidFill>
              </a:rPr>
              <a:t>to encourage maximum attendance and participation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Target amount: P350, equivalent to cost of t-shirt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 us to have a firm headcount for food, t-shirts, etc.</a:t>
            </a:r>
            <a:endParaRPr lang="en-US" b="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Fee includes: T-shirt, Lunch, Program/Entertainment, Other activities (bazaar, exhibit, kiddie activity area)</a:t>
            </a:r>
            <a:endParaRPr lang="en-US" b="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Fund raising activities </a:t>
            </a:r>
            <a:r>
              <a:rPr lang="en-US" b="0" dirty="0" smtClean="0">
                <a:solidFill>
                  <a:srgbClr val="000000"/>
                </a:solidFill>
              </a:rPr>
              <a:t>leading up to the Reunion to raise additional funds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Ex. golf </a:t>
            </a:r>
            <a:r>
              <a:rPr lang="en-US" dirty="0">
                <a:solidFill>
                  <a:srgbClr val="000000"/>
                </a:solidFill>
              </a:rPr>
              <a:t>tournaments, </a:t>
            </a:r>
            <a:r>
              <a:rPr lang="en-US" dirty="0" smtClean="0">
                <a:solidFill>
                  <a:srgbClr val="000000"/>
                </a:solidFill>
              </a:rPr>
              <a:t>special movie screenings, Family Cookbook, souvenirs and memorabilia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etc.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Family members can get to know each other by organizing and attending special events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Sponsorships</a:t>
            </a:r>
            <a:r>
              <a:rPr lang="en-US" b="0" dirty="0" smtClean="0">
                <a:solidFill>
                  <a:srgbClr val="000000"/>
                </a:solidFill>
              </a:rPr>
              <a:t> (in cash or in kind) are encouraged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Preferably from own business or personal contribution of a family member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Subject to approval of Ways and Means Committee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Proper acknowledgement of all sponsors will be made before, during and after the event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Surplus funds</a:t>
            </a:r>
            <a:r>
              <a:rPr lang="en-US" b="0" dirty="0" smtClean="0">
                <a:solidFill>
                  <a:srgbClr val="000000"/>
                </a:solidFill>
              </a:rPr>
              <a:t> will be set aside for Special Projects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Ex. scholarship fund, coffee table book, etc.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Proper accounting and reporting of funds will be done through the Ways and Means Committee 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912"/>
            <a:ext cx="8229600" cy="531657"/>
          </a:xfrm>
        </p:spPr>
        <p:txBody>
          <a:bodyPr/>
          <a:lstStyle/>
          <a:p>
            <a:r>
              <a:rPr lang="en-US" sz="3200" dirty="0" smtClean="0"/>
              <a:t>Timeline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054434"/>
              </p:ext>
            </p:extLst>
          </p:nvPr>
        </p:nvGraphicFramePr>
        <p:xfrm>
          <a:off x="159284" y="723640"/>
          <a:ext cx="8830224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0604"/>
                <a:gridCol w="223481"/>
                <a:gridCol w="223481"/>
                <a:gridCol w="223481"/>
                <a:gridCol w="223481"/>
                <a:gridCol w="208280"/>
                <a:gridCol w="238682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  <a:gridCol w="223481"/>
              </a:tblGrid>
              <a:tr h="3292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Activity/Task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AUG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SEP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OCT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NOV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DEC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92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Core Group Meeting</a:t>
                      </a:r>
                    </a:p>
                    <a:p>
                      <a:r>
                        <a:rPr lang="en-US" sz="1200" i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Core Group + Committee Heads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Sub-committee meetings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Overall Reunion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Meeting </a:t>
                      </a:r>
                      <a:endParaRPr lang="en-US" sz="1200" b="1" i="1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n-US" sz="1200" i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open to all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Ocular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visit to </a:t>
                      </a:r>
                      <a:r>
                        <a:rPr lang="en-US" sz="1400" b="1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Megatent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Complete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Family Tree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19552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Identify Family Representatives</a:t>
                      </a:r>
                    </a:p>
                    <a:p>
                      <a:r>
                        <a:rPr lang="en-US" sz="1200" i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per 4</a:t>
                      </a:r>
                      <a:r>
                        <a:rPr lang="en-US" sz="1200" i="1" baseline="300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th</a:t>
                      </a:r>
                      <a:r>
                        <a:rPr lang="en-US" sz="1200" i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Gen. Branch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Invite and Finalize List of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Bazaar Concessionaires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Send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out invitations / Pre-registration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Finalize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Headcount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Design and production of printed materials and collaterals</a:t>
                      </a:r>
                    </a:p>
                    <a:p>
                      <a:r>
                        <a:rPr lang="en-US" sz="1200" i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t-shirts,</a:t>
                      </a:r>
                      <a:r>
                        <a:rPr lang="en-US" sz="1200" i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tickets, </a:t>
                      </a:r>
                      <a:r>
                        <a:rPr lang="en-US" sz="1200" i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collaterals</a:t>
                      </a:r>
                      <a:r>
                        <a:rPr lang="en-US" sz="1200" i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, backdrop, souvenir program, etc.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Ticket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and t-shirt distribution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5920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Fund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Raising</a:t>
                      </a:r>
                    </a:p>
                    <a:p>
                      <a:r>
                        <a:rPr lang="en-US" sz="1200" i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Sponsorships, Special Events, Selling of Memorabilia</a:t>
                      </a:r>
                      <a:endParaRPr lang="en-US" sz="1200" i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rgbClr val="75808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32926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REUNION DAY!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rest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25" y="6074084"/>
            <a:ext cx="594341" cy="7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05"/>
            <a:ext cx="8229600" cy="482655"/>
          </a:xfrm>
        </p:spPr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25843"/>
              </p:ext>
            </p:extLst>
          </p:nvPr>
        </p:nvGraphicFramePr>
        <p:xfrm>
          <a:off x="135972" y="482656"/>
          <a:ext cx="8886206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058"/>
                <a:gridCol w="5360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Committee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Committee Heads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Overall Chairperson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Ronny Zamora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Secretariat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/ Registration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Andrea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Zulueta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Program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Ana David-Coscolluela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Food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Ditas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Lerma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/ Minnie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Chiongbian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Cecile Zamora / Leo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Riingen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Website / Database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Michelle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Hallare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-Groves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Marketing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/ Promotions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i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(open)</a:t>
                      </a:r>
                      <a:endParaRPr lang="en-US" sz="1400" i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Exhibit / Family History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Leny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de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Borja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i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(for confirmation)</a:t>
                      </a:r>
                      <a:endParaRPr lang="en-US" sz="1400" i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Physical Arrangements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/ Logistics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Poch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Zamora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Kiddie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Activity Area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Gabby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Roa-Limjoco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Bazaar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Petit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Olbes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i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(for confirmation) / </a:t>
                      </a:r>
                      <a:r>
                        <a:rPr lang="en-US" sz="1400" i="0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Sumulong</a:t>
                      </a:r>
                      <a:r>
                        <a:rPr lang="en-US" sz="1400" i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Cousins</a:t>
                      </a:r>
                      <a:endParaRPr lang="en-US" sz="1400" i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Mass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Linda Francisco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Design and Publications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Ana Zamora 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Décor and Theme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Robbie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and Pauline </a:t>
                      </a:r>
                      <a:r>
                        <a:rPr lang="en-US" sz="1400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Virata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Ways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&amp; Means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Manny Zamora,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assisted by Ana David-Coscolluela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j-lt"/>
                        </a:rPr>
                        <a:t>Fund Raising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/ Special Projects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+mj-lt"/>
                        </a:rPr>
                        <a:t>Individual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Branches, in coordination with Ways &amp; Means</a:t>
                      </a:r>
                      <a:endParaRPr lang="en-US" sz="14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32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58402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000000"/>
                </a:solidFill>
              </a:rPr>
              <a:t>Get in touch with family members and spread the word!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Complete your family tree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Assign a family representative (1 per 4</a:t>
            </a:r>
            <a:r>
              <a:rPr lang="en-US" b="0" baseline="30000" dirty="0" smtClean="0">
                <a:solidFill>
                  <a:srgbClr val="000000"/>
                </a:solidFill>
              </a:rPr>
              <a:t>th</a:t>
            </a:r>
            <a:r>
              <a:rPr lang="en-US" b="0" dirty="0" smtClean="0">
                <a:solidFill>
                  <a:srgbClr val="000000"/>
                </a:solidFill>
              </a:rPr>
              <a:t> Generation Family)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Volunteer for a committee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Collect family history, trivia, photos, memorabilia 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Organize a fund raising event/project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Be a supplier (with family discount, of course!)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Be a sponsor/donor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Join the bazaar</a:t>
            </a:r>
          </a:p>
          <a:p>
            <a:r>
              <a:rPr lang="en-US" b="0" dirty="0" smtClean="0">
                <a:solidFill>
                  <a:srgbClr val="000000"/>
                </a:solidFill>
              </a:rPr>
              <a:t>Save </a:t>
            </a:r>
            <a:r>
              <a:rPr lang="en-US" b="0" dirty="0">
                <a:solidFill>
                  <a:srgbClr val="000000"/>
                </a:solidFill>
              </a:rPr>
              <a:t>the date and </a:t>
            </a:r>
            <a:r>
              <a:rPr lang="en-US" b="0" dirty="0" smtClean="0">
                <a:solidFill>
                  <a:srgbClr val="000000"/>
                </a:solidFill>
              </a:rPr>
              <a:t>attend </a:t>
            </a:r>
            <a:r>
              <a:rPr lang="en-US" b="0" dirty="0">
                <a:solidFill>
                  <a:srgbClr val="000000"/>
                </a:solidFill>
              </a:rPr>
              <a:t>on December </a:t>
            </a:r>
            <a:r>
              <a:rPr lang="en-US" b="0" dirty="0" smtClean="0">
                <a:solidFill>
                  <a:srgbClr val="000000"/>
                </a:solidFill>
              </a:rPr>
              <a:t>29</a:t>
            </a:r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4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1279</TotalTime>
  <Words>933</Words>
  <Application>Microsoft Macintosh PowerPoint</Application>
  <PresentationFormat>On-screen Show (4:3)</PresentationFormat>
  <Paragraphs>176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ZAMORA  Family Reunion 12.29.13</vt:lpstr>
      <vt:lpstr>Reunion Overview</vt:lpstr>
      <vt:lpstr>Reunion Program</vt:lpstr>
      <vt:lpstr>Other Program Elements</vt:lpstr>
      <vt:lpstr>Logistics</vt:lpstr>
      <vt:lpstr>Funding</vt:lpstr>
      <vt:lpstr>Timeline</vt:lpstr>
      <vt:lpstr>Committees</vt:lpstr>
      <vt:lpstr>How can you help?</vt:lpstr>
      <vt:lpstr>Next steps</vt:lpstr>
      <vt:lpstr>Questions? Suggestions?</vt:lpstr>
      <vt:lpstr>Our Venue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Zamora Family Reunion 2013</dc:title>
  <dc:creator>Ana Coscolluela</dc:creator>
  <cp:lastModifiedBy>Ana Coscolluela</cp:lastModifiedBy>
  <cp:revision>39</cp:revision>
  <dcterms:created xsi:type="dcterms:W3CDTF">2013-07-17T01:12:54Z</dcterms:created>
  <dcterms:modified xsi:type="dcterms:W3CDTF">2013-07-25T10:03:15Z</dcterms:modified>
</cp:coreProperties>
</file>